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1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437" r:id="rId3"/>
    <p:sldId id="457" r:id="rId4"/>
    <p:sldId id="458" r:id="rId5"/>
    <p:sldId id="459" r:id="rId6"/>
    <p:sldId id="460" r:id="rId7"/>
    <p:sldId id="461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E1B10B-2A76-4F2E-A58F-2798BD9F8142}">
          <p14:sldIdLst>
            <p14:sldId id="256"/>
            <p14:sldId id="437"/>
            <p14:sldId id="457"/>
            <p14:sldId id="458"/>
            <p14:sldId id="459"/>
            <p14:sldId id="460"/>
            <p14:sldId id="461"/>
          </p14:sldIdLst>
        </p14:section>
        <p14:section name="Untitled Section" id="{034719E0-9609-4B12-8514-095441BDE95D}">
          <p14:sldIdLst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67318" autoAdjust="0"/>
  </p:normalViewPr>
  <p:slideViewPr>
    <p:cSldViewPr>
      <p:cViewPr varScale="1">
        <p:scale>
          <a:sx n="74" d="100"/>
          <a:sy n="74" d="100"/>
        </p:scale>
        <p:origin x="126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316B5C-3393-49F2-A4E4-5BCDB1D1665D}" type="datetimeFigureOut">
              <a:rPr lang="en-US" smtClean="0"/>
              <a:t>26-Nov-23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685C1-2FA6-4576-86BB-7D54E372D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9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685C1-2FA6-4576-86BB-7D54E372D01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50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6246B-8D68-4203-9564-CACB3B86F80F}" type="datetime1">
              <a:rPr lang="en-US" smtClean="0"/>
              <a:t>26-Nov-23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579F9-5EEE-4B58-B566-DF0E9F5BBF08}" type="datetime1">
              <a:rPr lang="en-US" smtClean="0"/>
              <a:t>26-Nov-23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4EB6C-3F42-4923-8DBE-46FCDB15FDD0}" type="datetime1">
              <a:rPr lang="en-US" smtClean="0"/>
              <a:t>26-Nov-23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E39C-9FDF-48B0-A839-CEA2A9916E70}" type="datetime1">
              <a:rPr lang="en-US" smtClean="0"/>
              <a:t>26-Nov-23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98255-1086-42E1-B8C2-E12713EB435A}" type="datetime1">
              <a:rPr lang="en-US" smtClean="0"/>
              <a:t>26-Nov-23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E2EB7-FADA-460E-A7E7-D086FAFBC63B}" type="datetime1">
              <a:rPr lang="en-US" smtClean="0"/>
              <a:t>26-Nov-23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C8D85-32B6-41AC-B4D8-74243A640E3D}" type="datetime1">
              <a:rPr lang="en-US" smtClean="0"/>
              <a:t>26-Nov-23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91E4-5C8A-4254-BDFB-E08904317180}" type="datetime1">
              <a:rPr lang="en-US" smtClean="0"/>
              <a:t>26-Nov-23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4F03D-5B5C-4B35-9FA6-018A959079B3}" type="datetime1">
              <a:rPr lang="en-US" smtClean="0"/>
              <a:t>26-Nov-23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4446C-78A1-4EB2-8D88-CDA95B91E019}" type="datetime1">
              <a:rPr lang="en-US" smtClean="0"/>
              <a:t>26-Nov-23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3D0C-B8DE-4D73-BE3C-95E3A4A17A8F}" type="datetime1">
              <a:rPr lang="en-US" smtClean="0"/>
              <a:t>26-Nov-23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B9B75-D8FD-4ACD-B0DD-9FE4A3F878D0}" type="datetime1">
              <a:rPr lang="en-US" smtClean="0"/>
              <a:t>26-Nov-23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1.wav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5714999"/>
          </a:xfrm>
        </p:spPr>
        <p:txBody>
          <a:bodyPr/>
          <a:lstStyle/>
          <a:p>
            <a:r>
              <a:rPr lang="en-US" b="1" dirty="0" smtClean="0"/>
              <a:t>DR SNSRCAS, CBE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Introduction to Digital </a:t>
            </a:r>
            <a:r>
              <a:rPr lang="en-US" dirty="0" smtClean="0"/>
              <a:t>Forensics</a:t>
            </a:r>
            <a:br>
              <a:rPr lang="en-US" dirty="0" smtClean="0"/>
            </a:br>
            <a:r>
              <a:rPr lang="en-US" dirty="0"/>
              <a:t>21PCA213 </a:t>
            </a:r>
            <a:r>
              <a:rPr lang="en-US" b="1" dirty="0" smtClean="0">
                <a:solidFill>
                  <a:srgbClr val="00B050"/>
                </a:solidFill>
              </a:rPr>
              <a:t/>
            </a:r>
            <a:br>
              <a:rPr lang="en-US" b="1" dirty="0" smtClean="0">
                <a:solidFill>
                  <a:srgbClr val="00B05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I MCA  ODD SEM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UNIT IV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dirty="0"/>
              <a:t>steps to prepare for a computer forensics investigation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3" name="Google Shape;1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200" y="431118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Dr.SNS Rajalakshmi College of Arts and Scienc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653" y="30404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F00B3-77C8-4ADC-8A81-51596630359A}" type="datetime1">
              <a:rPr lang="en-US" smtClean="0"/>
              <a:t>26-Nov-23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37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8507">
        <p:split orient="vert"/>
      </p:transition>
    </mc:Choice>
    <mc:Fallback xmlns="">
      <p:transition spd="slow" advTm="1850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dirty="0"/>
              <a:t> </a:t>
            </a:r>
            <a:r>
              <a:rPr lang="en-US" dirty="0"/>
              <a:t>steps to prepare for a computer forensics investigation</a:t>
            </a:r>
            <a:endParaRPr lang="en-US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11" y="1166843"/>
            <a:ext cx="868488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Preparing for a computer forensics investigation involves a systematic and careful approach to ensure the preservation and analysis of digital evidence while maintaining the integrity of the data. Here are the steps you should consider:</a:t>
            </a:r>
          </a:p>
          <a:p>
            <a:r>
              <a:rPr lang="en-US" sz="2000" b="1" dirty="0"/>
              <a:t>Define Scope and Objectives:</a:t>
            </a:r>
            <a:endParaRPr lang="en-US" sz="2000" dirty="0"/>
          </a:p>
          <a:p>
            <a:pPr lvl="1"/>
            <a:r>
              <a:rPr lang="en-US" sz="2000" dirty="0"/>
              <a:t>Clearly define the scope of the investigation.</a:t>
            </a:r>
          </a:p>
          <a:p>
            <a:pPr lvl="1"/>
            <a:r>
              <a:rPr lang="en-US" sz="2000" dirty="0"/>
              <a:t>Identify the specific objectives and goals you aim to achieve.</a:t>
            </a:r>
          </a:p>
          <a:p>
            <a:r>
              <a:rPr lang="en-US" sz="2000" b="1" dirty="0"/>
              <a:t>Legal Considerations:</a:t>
            </a:r>
            <a:endParaRPr lang="en-US" sz="2000" dirty="0"/>
          </a:p>
          <a:p>
            <a:pPr lvl="1"/>
            <a:r>
              <a:rPr lang="en-US" sz="2000" dirty="0"/>
              <a:t>Understand and comply with relevant laws and regulations governing computer forensics in your jurisdiction.</a:t>
            </a:r>
          </a:p>
          <a:p>
            <a:pPr lvl="1"/>
            <a:r>
              <a:rPr lang="en-US" sz="2000" dirty="0"/>
              <a:t>Obtain necessary legal permissions and warrants.</a:t>
            </a:r>
          </a:p>
          <a:p>
            <a:r>
              <a:rPr lang="en-US" sz="2000" b="1" dirty="0"/>
              <a:t>Assemble a Team:</a:t>
            </a:r>
            <a:endParaRPr lang="en-US" sz="2000" dirty="0"/>
          </a:p>
          <a:p>
            <a:pPr lvl="1"/>
            <a:r>
              <a:rPr lang="en-US" sz="2000" dirty="0"/>
              <a:t>Form a dedicated and qualified computer forensics team.</a:t>
            </a:r>
          </a:p>
          <a:p>
            <a:pPr lvl="1"/>
            <a:r>
              <a:rPr lang="en-US" sz="2000" dirty="0"/>
              <a:t>Include individuals with expertise in digital forensics, legal matters, and IT security.</a:t>
            </a:r>
          </a:p>
          <a:p>
            <a:pPr algn="just"/>
            <a:endParaRPr lang="en-US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EF71-D6F0-4BE8-8BD8-8EE6CB696BEB}" type="datetime1">
              <a:rPr lang="en-US" smtClean="0"/>
              <a:t>26-Nov-23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592078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dirty="0"/>
              <a:t> </a:t>
            </a:r>
            <a:r>
              <a:rPr lang="en-US" dirty="0"/>
              <a:t>steps to prepare for a computer forensics investigation</a:t>
            </a:r>
            <a:endParaRPr lang="en-US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11" y="1166843"/>
            <a:ext cx="8684889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Establish a Chain of Custody:</a:t>
            </a:r>
            <a:endParaRPr lang="en-US" sz="2400" dirty="0"/>
          </a:p>
          <a:p>
            <a:pPr lvl="1"/>
            <a:r>
              <a:rPr lang="en-US" sz="2400" dirty="0"/>
              <a:t>Develop a detailed chain of custody document to track the handling of evidence from collection to presentation in court.</a:t>
            </a:r>
          </a:p>
          <a:p>
            <a:pPr lvl="1"/>
            <a:r>
              <a:rPr lang="en-US" sz="2400" dirty="0"/>
              <a:t>Ensure that every person who handles the evidence is documented.</a:t>
            </a:r>
          </a:p>
          <a:p>
            <a:r>
              <a:rPr lang="en-US" sz="2400" b="1" dirty="0"/>
              <a:t>Secure the Scene:</a:t>
            </a:r>
            <a:endParaRPr lang="en-US" sz="2400" dirty="0"/>
          </a:p>
          <a:p>
            <a:pPr lvl="1"/>
            <a:r>
              <a:rPr lang="en-US" sz="2400" dirty="0"/>
              <a:t>If applicable, secure the physical scene where the digital evidence is located to prevent tampering.</a:t>
            </a:r>
          </a:p>
          <a:p>
            <a:pPr lvl="1"/>
            <a:r>
              <a:rPr lang="en-US" sz="2400" dirty="0"/>
              <a:t>Document the physical setup, including the location of computers, servers, and other relevant devices.</a:t>
            </a:r>
          </a:p>
          <a:p>
            <a:r>
              <a:rPr lang="en-US" sz="2400" b="1" dirty="0"/>
              <a:t>Document the Environment:</a:t>
            </a:r>
            <a:endParaRPr lang="en-US" sz="2400" dirty="0"/>
          </a:p>
          <a:p>
            <a:pPr lvl="1"/>
            <a:r>
              <a:rPr lang="en-US" sz="2400" dirty="0"/>
              <a:t>Document the hardware and software configurations of the systems involved.</a:t>
            </a:r>
          </a:p>
          <a:p>
            <a:pPr lvl="1"/>
            <a:r>
              <a:rPr lang="en-US" sz="2400" dirty="0"/>
              <a:t>Take photographs or videos of the physical environment.</a:t>
            </a:r>
          </a:p>
          <a:p>
            <a:pPr algn="just"/>
            <a:endParaRPr lang="en-US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EF71-D6F0-4BE8-8BD8-8EE6CB696BEB}" type="datetime1">
              <a:rPr lang="en-US" smtClean="0"/>
              <a:t>26-Nov-23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52298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dirty="0"/>
              <a:t> </a:t>
            </a:r>
            <a:r>
              <a:rPr lang="en-US" dirty="0"/>
              <a:t>steps to prepare for a computer forensics investigation</a:t>
            </a:r>
            <a:endParaRPr lang="en-US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11" y="1166843"/>
            <a:ext cx="8684889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Identify and Preserve Evidence:</a:t>
            </a:r>
            <a:endParaRPr lang="en-US" sz="2400" dirty="0"/>
          </a:p>
          <a:p>
            <a:pPr lvl="1"/>
            <a:r>
              <a:rPr lang="en-US" sz="2400" dirty="0"/>
              <a:t>Identify and document all potential sources of evidence, including computers, servers, external drives, and network devices.</a:t>
            </a:r>
          </a:p>
          <a:p>
            <a:pPr lvl="1"/>
            <a:r>
              <a:rPr lang="en-US" sz="2400" dirty="0"/>
              <a:t>Use write-blocking tools or hardware to prevent any changes to the original data during the collection process.</a:t>
            </a:r>
          </a:p>
          <a:p>
            <a:pPr lvl="1"/>
            <a:r>
              <a:rPr lang="en-US" sz="2400" dirty="0"/>
              <a:t>Create a forensic image of the storage media to preserve the original state.</a:t>
            </a:r>
          </a:p>
          <a:p>
            <a:r>
              <a:rPr lang="en-US" sz="2400" b="1" dirty="0"/>
              <a:t>Record Relevant Information:</a:t>
            </a:r>
            <a:endParaRPr lang="en-US" sz="2400" dirty="0"/>
          </a:p>
          <a:p>
            <a:pPr lvl="1"/>
            <a:r>
              <a:rPr lang="en-US" sz="2400" dirty="0"/>
              <a:t>Document system logs, network configurations, and any other relevant information.</a:t>
            </a:r>
          </a:p>
          <a:p>
            <a:pPr lvl="1"/>
            <a:r>
              <a:rPr lang="en-US" sz="2400" dirty="0"/>
              <a:t>Take notes on the state of the system and any peculiarities or anomalies observed.</a:t>
            </a:r>
          </a:p>
          <a:p>
            <a:r>
              <a:rPr lang="en-US" sz="2400" b="1" dirty="0"/>
              <a:t>Secure Physical Evidence:</a:t>
            </a:r>
            <a:endParaRPr lang="en-US" sz="2400" dirty="0"/>
          </a:p>
          <a:p>
            <a:pPr lvl="1"/>
            <a:r>
              <a:rPr lang="en-US" sz="2400" dirty="0"/>
              <a:t>Safely store physical evidence, such as hard drives, in tamper-evident packaging.</a:t>
            </a:r>
          </a:p>
          <a:p>
            <a:pPr lvl="1"/>
            <a:r>
              <a:rPr lang="en-US" sz="2400" dirty="0"/>
              <a:t>Use evidence bags or containers with proper labels and seals.</a:t>
            </a:r>
          </a:p>
          <a:p>
            <a:pPr algn="just"/>
            <a:endParaRPr lang="en-US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EF71-D6F0-4BE8-8BD8-8EE6CB696BEB}" type="datetime1">
              <a:rPr lang="en-US" smtClean="0"/>
              <a:t>26-Nov-23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00033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dirty="0"/>
              <a:t> </a:t>
            </a:r>
            <a:r>
              <a:rPr lang="en-US" dirty="0"/>
              <a:t>steps to prepare for a computer forensics investigation</a:t>
            </a:r>
            <a:endParaRPr lang="en-US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11" y="1166843"/>
            <a:ext cx="8684889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Prepare a Forensic Workstation:</a:t>
            </a:r>
            <a:endParaRPr lang="en-US" sz="2400" dirty="0"/>
          </a:p>
          <a:p>
            <a:pPr lvl="1"/>
            <a:r>
              <a:rPr lang="en-US" sz="2400" dirty="0"/>
              <a:t>Use a dedicated forensic workstation for analysis to avoid contaminating evidence.</a:t>
            </a:r>
          </a:p>
          <a:p>
            <a:pPr lvl="1"/>
            <a:r>
              <a:rPr lang="en-US" sz="2400" dirty="0"/>
              <a:t>Install forensic software and tools on a read-only media, such as a write-protected USB drive.</a:t>
            </a:r>
          </a:p>
          <a:p>
            <a:r>
              <a:rPr lang="en-US" sz="2400" b="1" dirty="0"/>
              <a:t>Analyze the Evidence:</a:t>
            </a:r>
            <a:endParaRPr lang="en-US" sz="2400" dirty="0"/>
          </a:p>
          <a:p>
            <a:pPr lvl="1"/>
            <a:r>
              <a:rPr lang="en-US" sz="2400" dirty="0"/>
              <a:t>Use specialized forensic tools to analyze the collected data.</a:t>
            </a:r>
          </a:p>
          <a:p>
            <a:pPr lvl="1"/>
            <a:r>
              <a:rPr lang="en-US" sz="2400" dirty="0"/>
              <a:t>Recover deleted files, examine system logs, and look for signs of malicious activity.</a:t>
            </a:r>
          </a:p>
          <a:p>
            <a:r>
              <a:rPr lang="en-US" sz="2400" b="1" dirty="0"/>
              <a:t>Document Findings:</a:t>
            </a:r>
            <a:endParaRPr lang="en-US" sz="2400" dirty="0"/>
          </a:p>
          <a:p>
            <a:pPr lvl="1"/>
            <a:r>
              <a:rPr lang="en-US" sz="2400" dirty="0"/>
              <a:t>Maintain detailed documentation of the investigation process, including the tools and techniques used.</a:t>
            </a:r>
          </a:p>
          <a:p>
            <a:pPr lvl="1"/>
            <a:r>
              <a:rPr lang="en-US" sz="2400" dirty="0"/>
              <a:t>Prepare a comprehensive forensic report outlining the findings and conclusions.</a:t>
            </a:r>
          </a:p>
          <a:p>
            <a:pPr algn="just"/>
            <a:endParaRPr lang="en-US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EF71-D6F0-4BE8-8BD8-8EE6CB696BEB}" type="datetime1">
              <a:rPr lang="en-US" smtClean="0"/>
              <a:t>26-Nov-23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004739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dirty="0"/>
              <a:t> </a:t>
            </a:r>
            <a:r>
              <a:rPr lang="en-US" dirty="0"/>
              <a:t>steps to prepare for a computer forensics investigation</a:t>
            </a:r>
            <a:endParaRPr lang="en-US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11" y="1166843"/>
            <a:ext cx="8684889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Prepare for Legal Proceedings:</a:t>
            </a:r>
            <a:endParaRPr lang="en-US" sz="2400" dirty="0"/>
          </a:p>
          <a:p>
            <a:pPr lvl="1"/>
            <a:r>
              <a:rPr lang="en-US" sz="2400" dirty="0"/>
              <a:t>Work closely with legal counsel to ensure that the forensic findings meet the standards of admissibility in court.</a:t>
            </a:r>
          </a:p>
          <a:p>
            <a:pPr lvl="1"/>
            <a:r>
              <a:rPr lang="en-US" sz="2400" dirty="0"/>
              <a:t>Be prepared to testify as an expert witness if required.</a:t>
            </a:r>
          </a:p>
          <a:p>
            <a:r>
              <a:rPr lang="en-US" sz="2400" b="1" dirty="0"/>
              <a:t>Follow Best Practices:</a:t>
            </a:r>
            <a:endParaRPr lang="en-US" sz="2400" dirty="0"/>
          </a:p>
          <a:p>
            <a:pPr lvl="1"/>
            <a:r>
              <a:rPr lang="en-US" sz="2400" dirty="0"/>
              <a:t>Adhere to industry best practices and standards in computer forensics.</a:t>
            </a:r>
          </a:p>
          <a:p>
            <a:pPr lvl="1"/>
            <a:r>
              <a:rPr lang="en-US" sz="2400" dirty="0"/>
              <a:t>Stay updated on the latest forensic techniques and tools.</a:t>
            </a:r>
          </a:p>
          <a:p>
            <a:r>
              <a:rPr lang="en-US" sz="2400" b="1" dirty="0"/>
              <a:t>Continuous Improvement:</a:t>
            </a:r>
            <a:endParaRPr lang="en-US" sz="2400" dirty="0"/>
          </a:p>
          <a:p>
            <a:pPr lvl="1"/>
            <a:r>
              <a:rPr lang="en-US" sz="2400" dirty="0"/>
              <a:t>Conduct a post-investigation review to identify areas for improvement.</a:t>
            </a:r>
          </a:p>
          <a:p>
            <a:pPr lvl="1"/>
            <a:r>
              <a:rPr lang="en-US" sz="2400" dirty="0"/>
              <a:t>Use lessons learned to enhance future investigations and processes.</a:t>
            </a:r>
          </a:p>
          <a:p>
            <a:pPr algn="just"/>
            <a:endParaRPr lang="en-US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EF71-D6F0-4BE8-8BD8-8EE6CB696BEB}" type="datetime1">
              <a:rPr lang="en-US" smtClean="0"/>
              <a:t>26-Nov-23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185758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dirty="0"/>
              <a:t> </a:t>
            </a:r>
            <a:r>
              <a:rPr lang="en-US" dirty="0"/>
              <a:t>steps to prepare for a computer forensics investigation</a:t>
            </a:r>
            <a:endParaRPr lang="en-US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11" y="1166843"/>
            <a:ext cx="86848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Remember, the key to a successful computer forensics investigation is thoroughness, attention to detail, and adherence to legal and ethical standards.</a:t>
            </a:r>
            <a:endParaRPr lang="en-US" sz="24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EF71-D6F0-4BE8-8BD8-8EE6CB696BEB}" type="datetime1">
              <a:rPr lang="en-US" smtClean="0"/>
              <a:t>26-Nov-23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42789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</a:t>
            </a:r>
            <a:r>
              <a:rPr lang="en-US" sz="6000" dirty="0" smtClean="0">
                <a:solidFill>
                  <a:srgbClr val="FF0000"/>
                </a:solidFill>
                <a:latin typeface="Algerian" pitchFamily="82" charset="0"/>
              </a:rPr>
              <a:t>THANK YOU</a:t>
            </a:r>
            <a:endParaRPr lang="en-US" sz="60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2B472-122B-4BD8-856E-FB674B8BAEC4}" type="datetime1">
              <a:rPr lang="en-US" smtClean="0"/>
              <a:t>26-Nov-23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37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700">
        <p:split orient="vert"/>
        <p:sndAc>
          <p:stSnd>
            <p:snd r:embed="rId5" name="arrow.wav"/>
          </p:stSnd>
        </p:sndAc>
      </p:transition>
    </mc:Choice>
    <mc:Fallback xmlns="">
      <p:transition spd="slow" advTm="7700">
        <p:split orient="vert"/>
        <p:sndAc>
          <p:stSnd>
            <p:snd r:embed="rId7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619</Words>
  <Application>Microsoft Office PowerPoint</Application>
  <PresentationFormat>On-screen Show (4:3)</PresentationFormat>
  <Paragraphs>75</Paragraphs>
  <Slides>8</Slides>
  <Notes>1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Algerian</vt:lpstr>
      <vt:lpstr>Arial</vt:lpstr>
      <vt:lpstr>Calibri</vt:lpstr>
      <vt:lpstr>Times New Roman</vt:lpstr>
      <vt:lpstr>Office Theme</vt:lpstr>
      <vt:lpstr>DR SNSRCAS, CBE  Introduction to Digital Forensics 21PCA213  I MCA  ODD SEM UNIT IV steps to prepare for a computer forensics investigation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 SNSRCAS, CBE MULTIMEDIA SYSTEM  UNIT I  WHAT IS MM SYSTEM</dc:title>
  <dc:creator>DELL 2021</dc:creator>
  <cp:lastModifiedBy>DELL 2021</cp:lastModifiedBy>
  <cp:revision>245</cp:revision>
  <dcterms:created xsi:type="dcterms:W3CDTF">2006-08-16T00:00:00Z</dcterms:created>
  <dcterms:modified xsi:type="dcterms:W3CDTF">2023-11-26T11:45:42Z</dcterms:modified>
</cp:coreProperties>
</file>